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4"/>
  </p:sldMasterIdLst>
  <p:notesMasterIdLst>
    <p:notesMasterId r:id="rId30"/>
  </p:notesMasterIdLst>
  <p:sldIdLst>
    <p:sldId id="257" r:id="rId5"/>
    <p:sldId id="274" r:id="rId6"/>
    <p:sldId id="330" r:id="rId7"/>
    <p:sldId id="331" r:id="rId8"/>
    <p:sldId id="311" r:id="rId9"/>
    <p:sldId id="312" r:id="rId10"/>
    <p:sldId id="313" r:id="rId11"/>
    <p:sldId id="314" r:id="rId12"/>
    <p:sldId id="320" r:id="rId13"/>
    <p:sldId id="334" r:id="rId14"/>
    <p:sldId id="319" r:id="rId15"/>
    <p:sldId id="321" r:id="rId16"/>
    <p:sldId id="316" r:id="rId17"/>
    <p:sldId id="317" r:id="rId18"/>
    <p:sldId id="318" r:id="rId19"/>
    <p:sldId id="322" r:id="rId20"/>
    <p:sldId id="323" r:id="rId21"/>
    <p:sldId id="281" r:id="rId22"/>
    <p:sldId id="315" r:id="rId23"/>
    <p:sldId id="329" r:id="rId24"/>
    <p:sldId id="325" r:id="rId25"/>
    <p:sldId id="333" r:id="rId26"/>
    <p:sldId id="326" r:id="rId27"/>
    <p:sldId id="327" r:id="rId28"/>
    <p:sldId id="273" r:id="rId29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yriad Web Pro" panose="020B0604020202020204" charset="0"/>
      <p:regular r:id="rId35"/>
      <p:bold r:id="rId36"/>
      <p: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tandley" initials="CS" lastIdx="7" clrIdx="0">
    <p:extLst>
      <p:ext uri="{19B8F6BF-5375-455C-9EA6-DF929625EA0E}">
        <p15:presenceInfo xmlns:p15="http://schemas.microsoft.com/office/powerpoint/2012/main" userId="d824ce3e42cc2a6c" providerId="Windows Live"/>
      </p:ext>
    </p:extLst>
  </p:cmAuthor>
  <p:cmAuthor id="2" name="Brenna Means" initials="BM" lastIdx="1" clrIdx="1">
    <p:extLst>
      <p:ext uri="{19B8F6BF-5375-455C-9EA6-DF929625EA0E}">
        <p15:presenceInfo xmlns:p15="http://schemas.microsoft.com/office/powerpoint/2012/main" userId="6594be0ccb88ba5d" providerId="Windows Live"/>
      </p:ext>
    </p:extLst>
  </p:cmAuthor>
  <p:cmAuthor id="3" name="Mafundikwa, Eunice (CDC/OCOO/OCIO)" initials="ME(" lastIdx="5" clrIdx="2">
    <p:extLst>
      <p:ext uri="{19B8F6BF-5375-455C-9EA6-DF929625EA0E}">
        <p15:presenceInfo xmlns:p15="http://schemas.microsoft.com/office/powerpoint/2012/main" userId="S::hen7@cdc.gov::07d4b77c-f967-49e3-803b-f0a25687ae27" providerId="AD"/>
      </p:ext>
    </p:extLst>
  </p:cmAuthor>
  <p:cmAuthor id="4" name="Albert, Alison P. (CDC/DDID/NCIRD/DBD)" initials="AAP(" lastIdx="8" clrIdx="3">
    <p:extLst>
      <p:ext uri="{19B8F6BF-5375-455C-9EA6-DF929625EA0E}">
        <p15:presenceInfo xmlns:p15="http://schemas.microsoft.com/office/powerpoint/2012/main" userId="S::aqp0@cdc.gov::2ab78858-ca7c-445e-b152-4f05717733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5" autoAdjust="0"/>
    <p:restoredTop sz="94188" autoAdjust="0"/>
  </p:normalViewPr>
  <p:slideViewPr>
    <p:cSldViewPr snapToGrid="0">
      <p:cViewPr varScale="1">
        <p:scale>
          <a:sx n="86" d="100"/>
          <a:sy n="86" d="100"/>
        </p:scale>
        <p:origin x="87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08-Jun-20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0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9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3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17" name="Picture 16" descr="Logos of the U.S. Department of Health and Human Services and Centers for Disease Control and Prevention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9" y="4280109"/>
            <a:ext cx="1254584" cy="719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 descr="Logos of the U.S. Department of Health and Human Services and Centers for Disease Control and Prevention" title="LOGO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26" y="4339940"/>
            <a:ext cx="1254584" cy="719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17" name="Picture 16" descr="Logos of the U.S. Department of Health and Human Services and Centers for Disease Control and Prevention" title="LOGO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9" y="4280109"/>
            <a:ext cx="1254584" cy="7192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1" name="Picture 20" descr="Logos of the U.S. Department of Health and Human Services and Centers for Disease Control and Prevention" title="LOGOS">
            <a:extLst>
              <a:ext uri="{FF2B5EF4-FFF2-40B4-BE49-F238E27FC236}">
                <a16:creationId xmlns:a16="http://schemas.microsoft.com/office/drawing/2014/main" id="{5EB3B0CC-979E-4460-961A-7E5D5213A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9" y="4501098"/>
            <a:ext cx="869114" cy="49826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pic>
        <p:nvPicPr>
          <p:cNvPr id="21" name="Picture 20" descr="Logos of the U.S. Department of Health and Human Services and Centers for Disease Control and Prevention" title="LOGOS">
            <a:extLst>
              <a:ext uri="{FF2B5EF4-FFF2-40B4-BE49-F238E27FC236}">
                <a16:creationId xmlns:a16="http://schemas.microsoft.com/office/drawing/2014/main" id="{84213D48-D055-4EE8-9726-533AB8E26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9" y="4280109"/>
            <a:ext cx="1254584" cy="7192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4" name="Picture 3" descr="Logos of the U.S. Department of Health and Human Services and Centers for Disease Control and Prevention" title="LOGOS">
            <a:extLst>
              <a:ext uri="{FF2B5EF4-FFF2-40B4-BE49-F238E27FC236}">
                <a16:creationId xmlns:a16="http://schemas.microsoft.com/office/drawing/2014/main" id="{1338F5EA-D0AF-428F-B372-DAC2A9B1C5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9" y="4280109"/>
            <a:ext cx="1254584" cy="7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4" name="Picture 3" descr="Logos of the U.S. Department of Health and Human Services and Centers for Disease Control and Prevention" title="LOGOS">
            <a:extLst>
              <a:ext uri="{FF2B5EF4-FFF2-40B4-BE49-F238E27FC236}">
                <a16:creationId xmlns:a16="http://schemas.microsoft.com/office/drawing/2014/main" id="{1338F5EA-D0AF-428F-B372-DAC2A9B1C5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9" y="4280109"/>
            <a:ext cx="1254584" cy="7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 descr="Logos of the U.S. Department of Health and Human Services and Centers for Disease Control and Prevention" title="LOGO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26" y="4339940"/>
            <a:ext cx="1254584" cy="719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20.emf"/><Relationship Id="rId7" Type="http://schemas.openxmlformats.org/officeDocument/2006/relationships/hyperlink" Target="https://www.edwards.af.mil/News/Photos/igphoto/200229901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ema.gov/media-library/assets/images/187490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tif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Emergency Operations Center Design and Equipment Considerations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E6FB10-56C9-494C-A139-59A9CB2ECD1A}"/>
              </a:ext>
            </a:extLst>
          </p:cNvPr>
          <p:cNvSpPr/>
          <p:nvPr/>
        </p:nvSpPr>
        <p:spPr>
          <a:xfrm>
            <a:off x="0" y="3685747"/>
            <a:ext cx="1524000" cy="14006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2EC8954-BDC5-A04B-9F35-3770BDCDD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" y="3841750"/>
            <a:ext cx="869535" cy="62865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7D805E-2C31-9C48-99AE-F006E9375759}"/>
              </a:ext>
            </a:extLst>
          </p:cNvPr>
          <p:cNvSpPr/>
          <p:nvPr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  <p:pic>
        <p:nvPicPr>
          <p:cNvPr id="10" name="Picture 9" descr="Georgetown Center for Global Health Science and Security — General ...">
            <a:extLst>
              <a:ext uri="{FF2B5EF4-FFF2-40B4-BE49-F238E27FC236}">
                <a16:creationId xmlns:a16="http://schemas.microsoft.com/office/drawing/2014/main" id="{0F262744-3A68-4DBD-97CE-FF8F7257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35589"/>
            <a:ext cx="1985555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589F3-9D7A-9943-821E-34AC55472AED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8BCB46-5060-3142-9349-1C9EB78C2CF2}"/>
              </a:ext>
            </a:extLst>
          </p:cNvPr>
          <p:cNvSpPr/>
          <p:nvPr/>
        </p:nvSpPr>
        <p:spPr>
          <a:xfrm>
            <a:off x="914400" y="4431440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CB23A92-BCA1-3C46-880E-4C6F11D70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1026" name="Picture 2" descr="People wearing masks as protective equipment during COVID-19.">
            <a:extLst>
              <a:ext uri="{FF2B5EF4-FFF2-40B4-BE49-F238E27FC236}">
                <a16:creationId xmlns:a16="http://schemas.microsoft.com/office/drawing/2014/main" id="{826B01E5-704C-D14C-AA77-861F4545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11" y="775063"/>
            <a:ext cx="429591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03C3F-24E4-5B4D-A939-7CBE0AB32712}"/>
              </a:ext>
            </a:extLst>
          </p:cNvPr>
          <p:cNvSpPr txBox="1"/>
          <p:nvPr/>
        </p:nvSpPr>
        <p:spPr>
          <a:xfrm>
            <a:off x="4680995" y="3640183"/>
            <a:ext cx="3134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FEMA/Alexis Hall, 2020.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Ohio EOC, Columbus, Ohio.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4F49B-3E02-0948-812C-688FE1E89E2E}"/>
              </a:ext>
            </a:extLst>
          </p:cNvPr>
          <p:cNvSpPr/>
          <p:nvPr/>
        </p:nvSpPr>
        <p:spPr>
          <a:xfrm>
            <a:off x="457200" y="3519002"/>
            <a:ext cx="2925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Giancarlo Casem/ U.S. Air Force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12 May 2020.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7796-ACE4-484C-8102-F6F877CEA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220" y="1624498"/>
            <a:ext cx="3116712" cy="17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7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D479A6-7919-A948-A152-F46B57A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625" y="2706638"/>
            <a:ext cx="3443064" cy="22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neweocopsrm">
            <a:extLst>
              <a:ext uri="{FF2B5EF4-FFF2-40B4-BE49-F238E27FC236}">
                <a16:creationId xmlns:a16="http://schemas.microsoft.com/office/drawing/2014/main" id="{FA782920-9A83-8345-8975-468450C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8268" y="135364"/>
            <a:ext cx="3683781" cy="243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AC97DF-2BA4-714C-9DE0-89DA328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239" y="1461616"/>
            <a:ext cx="3432705" cy="20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234CA1-0E47-7F42-B7AE-008553AC8923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D08F145E-272A-7A41-BD65-ADA4B2B1C8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12" name="Picture 11" descr="Georgetown Center for Global Health Science and Security — General ...">
            <a:extLst>
              <a:ext uri="{FF2B5EF4-FFF2-40B4-BE49-F238E27FC236}">
                <a16:creationId xmlns:a16="http://schemas.microsoft.com/office/drawing/2014/main" id="{6FFB06F2-32A9-4F9C-A360-07910DC54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4336578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D2D39-8FD7-984F-8149-37C0C068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50"/>
            <a:ext cx="4326562" cy="288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BCEC1-109E-B24A-BE32-21B62417375E}"/>
              </a:ext>
            </a:extLst>
          </p:cNvPr>
          <p:cNvSpPr txBox="1"/>
          <p:nvPr/>
        </p:nvSpPr>
        <p:spPr>
          <a:xfrm>
            <a:off x="4572000" y="3213301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Maryland GovPics, 10 August 2016.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Howard County EOC, Maryland, USA.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75661-D61E-D544-A66C-B8F508117063}"/>
              </a:ext>
            </a:extLst>
          </p:cNvPr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CDC/Jim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Banaski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January 2017.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Nacional de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Salud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 Colombia.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3EF94-1A8B-1641-9DC3-4079086F5E64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887C8F0B-C85D-F447-BBA6-0B917E2550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12" name="Picture 11" descr="Georgetown Center for Global Health Science and Security — General ...">
            <a:extLst>
              <a:ext uri="{FF2B5EF4-FFF2-40B4-BE49-F238E27FC236}">
                <a16:creationId xmlns:a16="http://schemas.microsoft.com/office/drawing/2014/main" id="{B8D17F05-0E73-4598-8E96-5F5EBDE03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978203"/>
            <a:ext cx="3641749" cy="2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Boardroom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1CDFF-4BEE-3B47-A429-61325B17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25" y="1121796"/>
            <a:ext cx="3892281" cy="2893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227EF9-8CF4-CA4B-82CB-92BC6551902E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74E9B1-EEF0-2141-8426-DDEB36881270}"/>
              </a:ext>
            </a:extLst>
          </p:cNvPr>
          <p:cNvSpPr/>
          <p:nvPr/>
        </p:nvSpPr>
        <p:spPr>
          <a:xfrm>
            <a:off x="914400" y="4431440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0F2293D-FEB9-E14A-A04B-732C49D37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10" y="3595477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During COVID-19, ensure spacing between chairs complies with physical distancing guidelines.</a:t>
            </a:r>
          </a:p>
        </p:txBody>
      </p:sp>
    </p:spTree>
    <p:extLst>
      <p:ext uri="{BB962C8B-B14F-4D97-AF65-F5344CB8AC3E}">
        <p14:creationId xmlns:p14="http://schemas.microsoft.com/office/powerpoint/2010/main" val="975505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Mission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C9022-AF4D-FC40-8C02-3591385B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71" y="1030242"/>
            <a:ext cx="5823857" cy="3387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80605-9926-A94B-B3C4-FCCBC0FEC329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B5B7590B-9B3E-7847-BBF4-B0A019D37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56062861-3375-4A00-A7CC-9DF7BFE14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57724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Market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B944-0045-0542-8EBE-CE461181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8" y="1064784"/>
            <a:ext cx="6173107" cy="36850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6E973C-B738-6548-A43D-03F24ED37EDE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06961DF6-8D4C-3B41-8760-EBD7B5C110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1AAEC931-5CF6-42BD-AEC5-70DEE85B1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287933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02353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The equipment in an EOC should: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Reflect the scope and design of the facility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sufficient to support the EOC’s functions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optimized for long-term sustainability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cleaned/disinfected regularly (especially during COVID-19)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en-US" sz="2400" dirty="0"/>
              <a:t>Personnel in the EOC must be trained in the use of equipment as part of their on-boarding as well as through regular refresher training. 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E2D88-69DB-6E40-9A8E-313D800F3355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E352224-6F6C-F04F-8F46-CA6B72810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CC9F6BE6-17EA-49EA-9927-DAA32774F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049416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Hot, Warm, and Cold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190456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Hot: Fully equipped, utilities working, shortest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Warm: Some systems/equipment in place, moderate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Cold:	Not equipped, utilities not working, longest EOC activation period required.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F280-FBCC-0B40-846D-05A4F39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56" y="1033071"/>
            <a:ext cx="2182035" cy="3467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BA3897-6C64-D140-9913-8EE40701A942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8426A08-77E7-214A-BD32-A1BB742853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9" name="Picture 8" descr="Georgetown Center for Global Health Science and Security — General ...">
            <a:extLst>
              <a:ext uri="{FF2B5EF4-FFF2-40B4-BE49-F238E27FC236}">
                <a16:creationId xmlns:a16="http://schemas.microsoft.com/office/drawing/2014/main" id="{1FED0DEA-1FC1-41F9-A8BF-895F8508E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797815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A properly-designed EOC should: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as an effective and efficient facility for coordinating emergency response efforts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 number of uses including operations, training, and meetings 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Optimize communication and coordination by effective information management and presentation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Maintain a safe working environment for personnel, including appropriate infection prevention measures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6C82E-D25B-AA4F-B3BA-EA26FA7D74E2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799B082C-4F70-A246-91AD-44E0A87E3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8B85B318-B040-477A-B6B8-89A67B958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9814604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Factors to consider when selecting a facility for the EOC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Accessibility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Safety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Size (particularly to ensure physical distance during COVID-19)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Systems capability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Survivability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Versatility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E040A-5045-BD45-89A5-B2334C793926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8749957B-1FA6-A14B-B59F-643A7DE5A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FB0980A5-3366-464F-98C4-D505A6C54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18253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7146F-84E3-8E4A-B3B5-32FA5A548B2E}"/>
              </a:ext>
            </a:extLst>
          </p:cNvPr>
          <p:cNvSpPr/>
          <p:nvPr/>
        </p:nvSpPr>
        <p:spPr>
          <a:xfrm>
            <a:off x="0" y="4171950"/>
            <a:ext cx="1524000" cy="971550"/>
          </a:xfrm>
          <a:prstGeom prst="rect">
            <a:avLst/>
          </a:prstGeom>
          <a:solidFill>
            <a:srgbClr val="32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E667160B-E8C1-BF4B-B991-013D1F4BC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D14ABC-043F-104C-9C1D-C1B48BC16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  <p:pic>
        <p:nvPicPr>
          <p:cNvPr id="7" name="Picture 6" descr="Georgetown Center for Global Health Science and Security — General ...">
            <a:extLst>
              <a:ext uri="{FF2B5EF4-FFF2-40B4-BE49-F238E27FC236}">
                <a16:creationId xmlns:a16="http://schemas.microsoft.com/office/drawing/2014/main" id="{6829161B-AF55-4C66-924F-13D879C7E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1524000" y="4030406"/>
            <a:ext cx="1985555" cy="702734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8064611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</p:spPr>
        <p:txBody>
          <a:bodyPr/>
          <a:lstStyle/>
          <a:p>
            <a:r>
              <a:rPr lang="en-US" sz="3200" dirty="0"/>
              <a:t>EOC Equipment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6BCEE-FB15-FA4F-A17A-F16C1766D82F}"/>
              </a:ext>
            </a:extLst>
          </p:cNvPr>
          <p:cNvSpPr/>
          <p:nvPr/>
        </p:nvSpPr>
        <p:spPr>
          <a:xfrm>
            <a:off x="0" y="4171950"/>
            <a:ext cx="1524000" cy="971550"/>
          </a:xfrm>
          <a:prstGeom prst="rect">
            <a:avLst/>
          </a:prstGeom>
          <a:solidFill>
            <a:srgbClr val="32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79FDDD7F-3B55-6042-8AEC-1FE0B5B9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579C6-5CDB-4142-850C-5E5748D9FD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  <p:pic>
        <p:nvPicPr>
          <p:cNvPr id="7" name="Picture 6" descr="Georgetown Center for Global Health Science and Security — General ...">
            <a:extLst>
              <a:ext uri="{FF2B5EF4-FFF2-40B4-BE49-F238E27FC236}">
                <a16:creationId xmlns:a16="http://schemas.microsoft.com/office/drawing/2014/main" id="{39065C06-1E04-48B1-80C9-73FE87863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1524000" y="4030406"/>
            <a:ext cx="1985555" cy="702734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262379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41688"/>
          </a:xfrm>
        </p:spPr>
        <p:txBody>
          <a:bodyPr/>
          <a:lstStyle/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dirty="0"/>
              <a:t>The main function of an Emergency Operations Center is coordination, so ensuring that it is stocked with the necessary equipment and supplies is critical.</a:t>
            </a:r>
          </a:p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i="1" dirty="0"/>
              <a:t>In a COVID-19 environment, this can mean additional cleaning supplies and equipment to support physical distancing guidelines.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5565F-0079-CD44-A9AF-3CEC96E72D0D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0ED8804-8FCC-3243-8936-329ACEA5A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F4B8C969-0182-43DC-834D-4AAC4807D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27143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9D6054-49BC-2D46-B064-ECDB6404A5DB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BE62ABF8-89DF-EF47-B20D-695FC0B82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FE4D15FA-8488-4B97-AE88-A6516D96B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1581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Auxiliary Power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Generators, uninterrupted power systems, &amp; surge protection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Mechanical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Lighting, backup systems &amp; equipment, flashlights, batteries, &amp; bulbs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Phones/Cell Phones, Radios (inter-personnel and inter-agency), commercial radios, TV cable and satellite connections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Displays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Maps, charts/displays, projectors with screens, white or chalk boards, electronic boards, bulletin boards, easels with flipcharts/pads, monitors, projectors,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Furniture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Tables/chairs, desks, clocks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1119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A6510-69A9-2C4A-B0C7-2D9576AE5F04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193F6B5-A9E2-4747-A217-A1FD5AC40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22958DFF-F248-4271-B4FA-2E461B6BB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Office Equipment (Electric)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Computers, photocopiers, extension cords, surge protectors, etc.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Record Keeping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Recording system &amp; equipment, cameras, message forms, logs, time tracking software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Documents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Plans (extra copies), SOPs, resource staffing lists, &amp; library of reference materials (phone books and resource lists)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Pencils, pens, printer paper, printer/copier toner, writing pads, paper clips, tape, push pins, staplers/staples, scissors, name tags, folders, boxes, clipboards, binders, etc.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In a COVID-19 environment, this could mean additional signs and posters reminding staff adhere to physical distancing guidelines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72534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6CE83-9376-C84C-A783-A9674751C038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58515"/>
            <a:ext cx="8158294" cy="3984625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Food Access &amp;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Food service/storage, kitchen, dining facilities, can openers, coffee,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Sanitary, Hygiene Facilities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Toilets, showers, sanitation kits (chemical disinfectants, commode seats, etc.)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Additional COVID-19 related items may include: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Thermometers, hand sanitizer, testing kits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Gloves, face masks, face shields, and other necessary PPE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Additional cleaning supplies, disinfectants, etc. to sanitize all communal equipment and spaces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Garbage, Trash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Brooms, sponges, mops, buckets, cleaning supplies, trash cans, shovels.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74EBB529-87FE-934B-8458-F76FECE1D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67A369C6-014C-47BD-88CB-94905187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2720898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BA782476-CD66-394D-BF25-3982EA999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06717" y="4337134"/>
            <a:ext cx="892174" cy="540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0D4E7-5A5E-E84B-A053-7A291B894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64" y="4905763"/>
            <a:ext cx="927101" cy="129100"/>
          </a:xfrm>
          <a:prstGeom prst="rect">
            <a:avLst/>
          </a:prstGeom>
        </p:spPr>
      </p:pic>
      <p:pic>
        <p:nvPicPr>
          <p:cNvPr id="6" name="Picture 5" descr="Georgetown Center for Global Health Science and Security — General ...">
            <a:extLst>
              <a:ext uri="{FF2B5EF4-FFF2-40B4-BE49-F238E27FC236}">
                <a16:creationId xmlns:a16="http://schemas.microsoft.com/office/drawing/2014/main" id="{7183CC16-4EBA-4596-8107-E1342D0F8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011599" y="4304278"/>
            <a:ext cx="2082001" cy="786122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Physical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EOC can be housed in a dedicated space, or set up in a multi-purpose space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be physically and environmentally secure, as well as accessible and survivable in the event of a threat or disaster</a:t>
            </a:r>
          </a:p>
          <a:p>
            <a:pPr>
              <a:buClr>
                <a:srgbClr val="006A71"/>
              </a:buClr>
            </a:pPr>
            <a:r>
              <a:rPr lang="en-US" dirty="0"/>
              <a:t>In the event of a technological or other failure, there should be alternate EOC options available, and a chosen back-up physical location should be ready 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also be easily </a:t>
            </a:r>
            <a:r>
              <a:rPr lang="en-US" dirty="0">
                <a:solidFill>
                  <a:srgbClr val="2D2C2C"/>
                </a:solidFill>
              </a:rPr>
              <a:t>accessible to personnel</a:t>
            </a:r>
            <a:r>
              <a:rPr lang="en-US" dirty="0"/>
              <a:t>, including parking security, and reasonable proximity to designated lead and partner agencies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8BEE3-4F27-F648-806F-DFCB218C4903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476FFA5-4BC4-194F-BAAF-288331B71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9CBB1D2E-C5AD-4751-83B1-7EE7542C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505283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The EOC should have enough space to accommodate all personnel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In the COVID-19 environment, it is especially important to have enough space to allow for physical distancing 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access to common areas and closed workspaces for meetings or conference calls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During COVID-19, prioritize layout to accommodate more frequent video/teleconference calls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Make an external area available for media briefings, interviews, press conferences, and coordination of external partners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adequate sanitary facilities, rest areas, and food amenities for all personnel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3EDEE-C56A-F040-9988-7D683E093E97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C1AF68AB-8F31-8048-876A-D448F48BF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702C2CA8-78A3-4A78-A68F-FF476ABEC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34359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Communication and eye contact between decision makers</a:t>
            </a:r>
          </a:p>
          <a:p>
            <a:pPr>
              <a:buClr>
                <a:srgbClr val="006A71"/>
              </a:buClr>
            </a:pPr>
            <a:r>
              <a:rPr lang="en-US" sz="2400" dirty="0"/>
              <a:t>Space for: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Operational Coordination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Decision Making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Collaboration 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Physical Distancing </a:t>
            </a:r>
            <a:r>
              <a:rPr lang="en-US" sz="2200" i="1" dirty="0"/>
              <a:t>(if required)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B2F74-09DD-4445-92C5-3571B85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916" y="1910722"/>
            <a:ext cx="3562578" cy="2853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918B6-1B69-0843-AD69-456E9B128807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A4FE73F-B246-DD44-8DC9-85E3B90D2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9" name="Picture 8" descr="Georgetown Center for Global Health Science and Security — General ...">
            <a:extLst>
              <a:ext uri="{FF2B5EF4-FFF2-40B4-BE49-F238E27FC236}">
                <a16:creationId xmlns:a16="http://schemas.microsoft.com/office/drawing/2014/main" id="{AFC65A93-A4C1-4767-BB4C-45DF9EDBB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24948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72108-D6D5-4446-943B-2DB7E0B1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17041"/>
          <a:stretch/>
        </p:blipFill>
        <p:spPr bwMode="auto">
          <a:xfrm>
            <a:off x="1909042" y="1262744"/>
            <a:ext cx="4595593" cy="28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33176C-067D-0840-83B3-FE8C23EAB005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DC9DDCFA-CCF9-7D4D-AF22-B96654769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9" name="Picture 8" descr="Georgetown Center for Global Health Science and Security — General ...">
            <a:extLst>
              <a:ext uri="{FF2B5EF4-FFF2-40B4-BE49-F238E27FC236}">
                <a16:creationId xmlns:a16="http://schemas.microsoft.com/office/drawing/2014/main" id="{84A64C4D-1D5C-48EE-99E6-B20953D36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13580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8F12A-0502-6A48-8173-240F9CDBB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623"/>
          <a:stretch/>
        </p:blipFill>
        <p:spPr bwMode="auto">
          <a:xfrm>
            <a:off x="1979307" y="1084951"/>
            <a:ext cx="5185386" cy="341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CA93B-528F-F948-B593-8B1A23F17BAC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C291690A-01E8-9544-96AE-88472B1CEE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9" name="Picture 8" descr="Georgetown Center for Global Health Science and Security — General ...">
            <a:extLst>
              <a:ext uri="{FF2B5EF4-FFF2-40B4-BE49-F238E27FC236}">
                <a16:creationId xmlns:a16="http://schemas.microsoft.com/office/drawing/2014/main" id="{17B70317-D5CB-4011-B23D-25CF3BD9C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637875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9AD2A-EED7-3A48-9299-58B8FBFA6C14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19FC635-F0C1-AC4C-8C28-D97985F35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8" name="Picture 7" descr="Georgetown Center for Global Health Science and Security — General ...">
            <a:extLst>
              <a:ext uri="{FF2B5EF4-FFF2-40B4-BE49-F238E27FC236}">
                <a16:creationId xmlns:a16="http://schemas.microsoft.com/office/drawing/2014/main" id="{A6207FF3-BD34-4AE5-A631-1BFB2341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4262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Executive office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Staff seating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In a COVID-19 environment, this can mean ensuring there is an empty seat between each staff member to adhere to physical distance guidelines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Computers, phones, printers, fax machines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Break-out or meeting rooms for teams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Special use rooms: Press room, communications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Hygiene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Sleeping quarters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Food service and eating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Environment: Noise level, air quality</a:t>
            </a:r>
          </a:p>
        </p:txBody>
      </p:sp>
    </p:spTree>
    <p:extLst>
      <p:ext uri="{BB962C8B-B14F-4D97-AF65-F5344CB8AC3E}">
        <p14:creationId xmlns:p14="http://schemas.microsoft.com/office/powerpoint/2010/main" val="3623569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2CD41-C3CD-4442-900B-685D6497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4" y="970232"/>
            <a:ext cx="3901438" cy="291307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F087-EC4E-B64C-B93F-4D6375C438B8}"/>
              </a:ext>
            </a:extLst>
          </p:cNvPr>
          <p:cNvSpPr txBox="1"/>
          <p:nvPr/>
        </p:nvSpPr>
        <p:spPr>
          <a:xfrm>
            <a:off x="492172" y="3877703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CDC/ Sally Ezra, 2014.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Nigeria EOC, Lagos, Nigeria.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F2C8DCE-19DB-D04C-B885-A33C23937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2" y="970232"/>
            <a:ext cx="3876627" cy="2907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C3886-DF66-4241-8916-012A592DE6DC}"/>
              </a:ext>
            </a:extLst>
          </p:cNvPr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Jennifer Brooks, 15 August 2014.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 Freetown International Airport, Sierra Leone.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589F3-9D7A-9943-821E-34AC55472AED}"/>
              </a:ext>
            </a:extLst>
          </p:cNvPr>
          <p:cNvSpPr/>
          <p:nvPr/>
        </p:nvSpPr>
        <p:spPr>
          <a:xfrm>
            <a:off x="0" y="4446824"/>
            <a:ext cx="1524000" cy="55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CB23A92-BCA1-3C46-880E-4C6F11D70B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  <p:pic>
        <p:nvPicPr>
          <p:cNvPr id="14" name="Picture 13" descr="Georgetown Center for Global Health Science and Security — General ...">
            <a:extLst>
              <a:ext uri="{FF2B5EF4-FFF2-40B4-BE49-F238E27FC236}">
                <a16:creationId xmlns:a16="http://schemas.microsoft.com/office/drawing/2014/main" id="{9F96DB3F-5D90-4E4E-8A72-DE2C5AB4E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5029"/>
          <a:stretch/>
        </p:blipFill>
        <p:spPr bwMode="auto">
          <a:xfrm>
            <a:off x="762000" y="4393515"/>
            <a:ext cx="1621200" cy="573780"/>
          </a:xfrm>
          <a:prstGeom prst="round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8502682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2ff0146-47b4-4d51-8c1c-03266fcd63a2">Draft</Status>
    <Catch xmlns="52ff0146-47b4-4d51-8c1c-03266fcd63a2">New Item</Catch>
    <_ip_UnifiedCompliancePolicyUIAction xmlns="http://schemas.microsoft.com/sharepoint/v3" xsi:nil="true"/>
    <TaxCatchAll xmlns="cd03f174-a395-49eb-8ee9-8d943e22f40d"/>
    <_ip_UnifiedCompliancePolicyProperties xmlns="http://schemas.microsoft.com/sharepoint/v3" xsi:nil="true"/>
    <_x0070_n49 xmlns="52ff0146-47b4-4d51-8c1c-03266fcd63a2">
      <UserInfo>
        <DisplayName/>
        <AccountId xsi:nil="true"/>
        <AccountType/>
      </UserInfo>
    </_x0070_n49>
    <TaxKeywordTaxHTField xmlns="cd03f174-a395-49eb-8ee9-8d943e22f40d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3BB87ED693489DF545C68D111AB5" ma:contentTypeVersion="18" ma:contentTypeDescription="Create a new document." ma:contentTypeScope="" ma:versionID="f62459d8983dead884ff87e3c9543287">
  <xsd:schema xmlns:xsd="http://www.w3.org/2001/XMLSchema" xmlns:xs="http://www.w3.org/2001/XMLSchema" xmlns:p="http://schemas.microsoft.com/office/2006/metadata/properties" xmlns:ns1="http://schemas.microsoft.com/sharepoint/v3" xmlns:ns2="52ff0146-47b4-4d51-8c1c-03266fcd63a2" xmlns:ns3="cd03f174-a395-49eb-8ee9-8d943e22f40d" targetNamespace="http://schemas.microsoft.com/office/2006/metadata/properties" ma:root="true" ma:fieldsID="393bab5c7ff3bc5a9b512e1f4b52559d" ns1:_="" ns2:_="" ns3:_="">
    <xsd:import namespace="http://schemas.microsoft.com/sharepoint/v3"/>
    <xsd:import namespace="52ff0146-47b4-4d51-8c1c-03266fcd63a2"/>
    <xsd:import namespace="cd03f174-a395-49eb-8ee9-8d943e22f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_x0070_n49" minOccurs="0"/>
                <xsd:element ref="ns3:TaxKeywordTaxHTField" minOccurs="0"/>
                <xsd:element ref="ns3:TaxCatchAll" minOccurs="0"/>
                <xsd:element ref="ns2:Cat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f0146-47b4-4d51-8c1c-03266fcd6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Status" ma:index="2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  <xsd:element name="_x0070_n49" ma:index="21" nillable="true" ma:displayName="Person or Group" ma:list="UserInfo" ma:internalName="_x0070_n49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ch" ma:index="25" nillable="true" ma:displayName="Catch" ma:default="New Item" ma:indexed="true" ma:internalName="Catc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3f174-a395-49eb-8ee9-8d943e22f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9353dbe8-8260-4ccf-8219-3d2995e6fa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a3280506-6cd4-40ea-8d11-c5017f6a7f66}" ma:internalName="TaxCatchAll" ma:showField="CatchAllData" ma:web="cd03f174-a395-49eb-8ee9-8d943e22f4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FD5E60-B0F9-439F-8EE7-3CD8043B5CD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cd03f174-a395-49eb-8ee9-8d943e22f40d"/>
    <ds:schemaRef ds:uri="http://purl.org/dc/terms/"/>
    <ds:schemaRef ds:uri="52ff0146-47b4-4d51-8c1c-03266fcd63a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D74D51-C920-458C-8EEC-6C53B912F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ff0146-47b4-4d51-8c1c-03266fcd63a2"/>
    <ds:schemaRef ds:uri="cd03f174-a395-49eb-8ee9-8d943e22f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291774-085A-41A2-8532-747776FE4A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4779</TotalTime>
  <Words>1025</Words>
  <Application>Microsoft Office PowerPoint</Application>
  <PresentationFormat>On-screen Show (16:9)</PresentationFormat>
  <Paragraphs>137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Wingdings</vt:lpstr>
      <vt:lpstr>Myriad Web Pro</vt:lpstr>
      <vt:lpstr>Arial</vt:lpstr>
      <vt:lpstr>Courier New</vt:lpstr>
      <vt:lpstr>Master</vt:lpstr>
      <vt:lpstr>Emergency Operations Center Design and Equipment Considerations</vt:lpstr>
      <vt:lpstr>EOC Design</vt:lpstr>
      <vt:lpstr>EOC Physical Infrastructure</vt:lpstr>
      <vt:lpstr>Facility</vt:lpstr>
      <vt:lpstr>EOC Layout</vt:lpstr>
      <vt:lpstr>Lead Agency EOC Example #1</vt:lpstr>
      <vt:lpstr>Lead Agency EOC Example #2</vt:lpstr>
      <vt:lpstr>Design Considerations</vt:lpstr>
      <vt:lpstr>Layouts</vt:lpstr>
      <vt:lpstr>Layouts</vt:lpstr>
      <vt:lpstr>Layouts</vt:lpstr>
      <vt:lpstr>Layouts</vt:lpstr>
      <vt:lpstr>Additional Features - Boardroom</vt:lpstr>
      <vt:lpstr>Additional Features - Mission Control</vt:lpstr>
      <vt:lpstr>Additional Features - Market Place</vt:lpstr>
      <vt:lpstr>Equipment</vt:lpstr>
      <vt:lpstr>Hot, Warm, and Cold Facilities</vt:lpstr>
      <vt:lpstr>EOC Design Considerations</vt:lpstr>
      <vt:lpstr>EOC Location</vt:lpstr>
      <vt:lpstr>EOC Equipment</vt:lpstr>
      <vt:lpstr>EOC Equipment Considerations</vt:lpstr>
      <vt:lpstr>EOC Equipment Considerations</vt:lpstr>
      <vt:lpstr>EOC Equipment Considerations</vt:lpstr>
      <vt:lpstr>EOC Equipment Considerations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Claire Standley</cp:lastModifiedBy>
  <cp:revision>296</cp:revision>
  <dcterms:created xsi:type="dcterms:W3CDTF">2011-03-17T17:43:16Z</dcterms:created>
  <dcterms:modified xsi:type="dcterms:W3CDTF">2020-06-08T14:45:41Z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iteId">
    <vt:lpwstr>9ce70869-60db-44fd-abe8-d2767077fc8f</vt:lpwstr>
  </property>
  <property fmtid="{D5CDD505-2E9C-101B-9397-08002B2CF9AE}" pid="5" name="MSIP_Label_7b94a7b8-f06c-4dfe-bdcc-9b548fd58c31_Owner">
    <vt:lpwstr>iwh2@cdc.gov</vt:lpwstr>
  </property>
  <property fmtid="{D5CDD505-2E9C-101B-9397-08002B2CF9AE}" pid="6" name="MSIP_Label_7b94a7b8-f06c-4dfe-bdcc-9b548fd58c31_SetDate">
    <vt:lpwstr>2020-05-21T13:18:11.6220452Z</vt:lpwstr>
  </property>
  <property fmtid="{D5CDD505-2E9C-101B-9397-08002B2CF9AE}" pid="7" name="MSIP_Label_7b94a7b8-f06c-4dfe-bdcc-9b548fd58c31_Name">
    <vt:lpwstr>General</vt:lpwstr>
  </property>
  <property fmtid="{D5CDD505-2E9C-101B-9397-08002B2CF9AE}" pid="8" name="MSIP_Label_7b94a7b8-f06c-4dfe-bdcc-9b548fd58c31_Application">
    <vt:lpwstr>Microsoft Azure Information Protection</vt:lpwstr>
  </property>
  <property fmtid="{D5CDD505-2E9C-101B-9397-08002B2CF9AE}" pid="9" name="MSIP_Label_7b94a7b8-f06c-4dfe-bdcc-9b548fd58c31_ActionId">
    <vt:lpwstr>2a8b54f2-e440-4c5d-8571-dae49ebc43c0</vt:lpwstr>
  </property>
  <property fmtid="{D5CDD505-2E9C-101B-9397-08002B2CF9AE}" pid="10" name="MSIP_Label_7b94a7b8-f06c-4dfe-bdcc-9b548fd58c31_Extended_MSFT_Method">
    <vt:lpwstr>Manual</vt:lpwstr>
  </property>
  <property fmtid="{D5CDD505-2E9C-101B-9397-08002B2CF9AE}" pid="11" name="Sensitivity">
    <vt:lpwstr>General</vt:lpwstr>
  </property>
  <property fmtid="{D5CDD505-2E9C-101B-9397-08002B2CF9AE}" pid="12" name="ContentTypeId">
    <vt:lpwstr>0x010100BB263BB87ED693489DF545C68D111AB5</vt:lpwstr>
  </property>
  <property fmtid="{D5CDD505-2E9C-101B-9397-08002B2CF9AE}" pid="13" name="TaxKeyword">
    <vt:lpwstr/>
  </property>
</Properties>
</file>